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8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239825179555654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LR Accuracy</c:v>
                </c:pt>
                <c:pt idx="1">
                  <c:v>SVM Accuracy</c:v>
                </c:pt>
                <c:pt idx="2">
                  <c:v>Decision Tree Accuracy</c:v>
                </c:pt>
                <c:pt idx="3">
                  <c:v>KNN Accuracy</c:v>
                </c:pt>
              </c:strCache>
            </c:strRef>
          </c:cat>
          <c:val>
            <c:numRef>
              <c:f>Sheet1!$B$2:$B$5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0-77C0-4FC8-82BD-53F9572253A6}"/>
            </c:ext>
          </c:extLst>
        </c:ser>
        <c:dLbls>
          <c:showLegendKey val="0"/>
          <c:showVal val="0"/>
          <c:showCatName val="0"/>
          <c:showSerName val="0"/>
          <c:showPercent val="0"/>
          <c:showBubbleSize val="0"/>
        </c:dLbls>
        <c:gapWidth val="219"/>
        <c:overlap val="-27"/>
        <c:axId val="1755201712"/>
        <c:axId val="1755213232"/>
      </c:barChart>
      <c:catAx>
        <c:axId val="175520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5213232"/>
        <c:crosses val="autoZero"/>
        <c:auto val="1"/>
        <c:lblAlgn val="ctr"/>
        <c:lblOffset val="100"/>
        <c:noMultiLvlLbl val="0"/>
      </c:catAx>
      <c:valAx>
        <c:axId val="1755213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5201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352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nibris/Applied-Data-Science-Capstone/blob/687309d19b0d03709f4fc965cbea86695b091ef4/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nibris/Applied-Data-Science-Capstone/blob/8a46e8884689df3216653a30cf5155049538b5a6/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nibris/Applied-Data-Science-Capstone/blob/8a46e8884689df3216653a30cf5155049538b5a6/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nibris/Applied-Data-Science-Capstone/blob/7b203be1f77ef6d034875c12d8ad6cfef93d5608/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nibris/Applied-Data-Science-Capstone/blob/7b203be1f77ef6d034875c12d8ad6cfef93d5608/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nibris/Applied-Data-Science-Capstone/blob/deb3584fc1e630baf944f85370b5141baabbaee8/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nibris/Applied-Data-Science-Capstone/blob/687309d19b0d03709f4fc965cbea86695b091ef4/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nibris/Applied-Data-Science-Capstone/blob/687309d19b0d03709f4fc965cbea86695b091ef4/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09060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Vicente HERREROS JUSTEL</a:t>
            </a:r>
          </a:p>
          <a:p>
            <a:r>
              <a:rPr lang="en-US" dirty="0">
                <a:solidFill>
                  <a:schemeClr val="bg2"/>
                </a:solidFill>
                <a:latin typeface="Abadi" panose="020B0604020104020204" pitchFamily="34" charset="0"/>
                <a:ea typeface="SF Pro" pitchFamily="2" charset="0"/>
                <a:cs typeface="SF Pro" pitchFamily="2" charset="0"/>
              </a:rPr>
              <a:t>28/03/2025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the number of launches on each site</a:t>
            </a:r>
          </a:p>
          <a:p>
            <a:r>
              <a:rPr lang="en-US" sz="2200" dirty="0">
                <a:solidFill>
                  <a:schemeClr val="accent3">
                    <a:lumMod val="25000"/>
                  </a:schemeClr>
                </a:solidFill>
                <a:latin typeface="Abadi" panose="020B0604020104020204" pitchFamily="34" charset="0"/>
              </a:rPr>
              <a:t>Calculate the number and occurrence of each orbit</a:t>
            </a:r>
          </a:p>
          <a:p>
            <a:r>
              <a:rPr lang="en-US" sz="2200" dirty="0">
                <a:solidFill>
                  <a:schemeClr val="accent3">
                    <a:lumMod val="25000"/>
                  </a:schemeClr>
                </a:solidFill>
                <a:latin typeface="Abadi" panose="020B0604020104020204" pitchFamily="34" charset="0"/>
              </a:rPr>
              <a:t>Calculate the number and </a:t>
            </a:r>
            <a:r>
              <a:rPr lang="en-US" sz="2200" dirty="0" err="1">
                <a:solidFill>
                  <a:schemeClr val="accent3">
                    <a:lumMod val="25000"/>
                  </a:schemeClr>
                </a:solidFill>
                <a:latin typeface="Abadi" panose="020B0604020104020204" pitchFamily="34" charset="0"/>
              </a:rPr>
              <a:t>occurence</a:t>
            </a:r>
            <a:r>
              <a:rPr lang="en-US" sz="2200" dirty="0">
                <a:solidFill>
                  <a:schemeClr val="accent3">
                    <a:lumMod val="25000"/>
                  </a:schemeClr>
                </a:solidFill>
                <a:latin typeface="Abadi" panose="020B0604020104020204" pitchFamily="34" charset="0"/>
              </a:rPr>
              <a:t> of mission outcome of the orbits</a:t>
            </a:r>
          </a:p>
          <a:p>
            <a:r>
              <a:rPr lang="en-US" sz="2200" dirty="0">
                <a:solidFill>
                  <a:schemeClr val="accent3">
                    <a:lumMod val="25000"/>
                  </a:schemeClr>
                </a:solidFill>
                <a:latin typeface="Abadi" panose="020B0604020104020204" pitchFamily="34" charset="0"/>
              </a:rPr>
              <a:t>Create a landing outcome label</a:t>
            </a:r>
          </a:p>
          <a:p>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data wrangling related notebooks</a:t>
            </a:r>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7D65FFB-FD39-6D42-0148-5F905675153A}"/>
              </a:ext>
            </a:extLst>
          </p:cNvPr>
          <p:cNvPicPr>
            <a:picLocks noChangeAspect="1"/>
          </p:cNvPicPr>
          <p:nvPr/>
        </p:nvPicPr>
        <p:blipFill>
          <a:blip r:embed="rId4"/>
          <a:stretch>
            <a:fillRect/>
          </a:stretch>
        </p:blipFill>
        <p:spPr>
          <a:xfrm>
            <a:off x="369961" y="4281000"/>
            <a:ext cx="11315700" cy="20383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diagrams used are scatter plots, bar and line charts, showing the relationship between different variables and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EDA with data visualization notebook</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DCB9A1C-007E-4521-D257-1B6C68C15079}"/>
              </a:ext>
            </a:extLst>
          </p:cNvPr>
          <p:cNvPicPr>
            <a:picLocks noChangeAspect="1"/>
          </p:cNvPicPr>
          <p:nvPr/>
        </p:nvPicPr>
        <p:blipFill>
          <a:blip r:embed="rId4"/>
          <a:stretch>
            <a:fillRect/>
          </a:stretch>
        </p:blipFill>
        <p:spPr>
          <a:xfrm>
            <a:off x="5827767" y="3260453"/>
            <a:ext cx="5015548" cy="3058897"/>
          </a:xfrm>
          <a:prstGeom prst="rect">
            <a:avLst/>
          </a:prstGeom>
        </p:spPr>
      </p:pic>
      <p:pic>
        <p:nvPicPr>
          <p:cNvPr id="8" name="Picture 7">
            <a:extLst>
              <a:ext uri="{FF2B5EF4-FFF2-40B4-BE49-F238E27FC236}">
                <a16:creationId xmlns:a16="http://schemas.microsoft.com/office/drawing/2014/main" id="{941FE944-4A6C-08E8-5E7D-B6B9E0EC2106}"/>
              </a:ext>
            </a:extLst>
          </p:cNvPr>
          <p:cNvPicPr>
            <a:picLocks noChangeAspect="1"/>
          </p:cNvPicPr>
          <p:nvPr/>
        </p:nvPicPr>
        <p:blipFill>
          <a:blip r:embed="rId5"/>
          <a:stretch>
            <a:fillRect/>
          </a:stretch>
        </p:blipFill>
        <p:spPr>
          <a:xfrm>
            <a:off x="607178" y="3240387"/>
            <a:ext cx="4739737" cy="307896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854"/>
            <a:ext cx="9745589" cy="482505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These are the SQL queries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a:t>
            </a:r>
            <a:r>
              <a:rPr lang="en-US" sz="1200" dirty="0" err="1">
                <a:solidFill>
                  <a:schemeClr val="accent3">
                    <a:lumMod val="25000"/>
                  </a:schemeClr>
                </a:solidFill>
                <a:latin typeface="Abadi" panose="020B0604020104020204" pitchFamily="34" charset="0"/>
              </a:rPr>
              <a:t>succesful</a:t>
            </a:r>
            <a:r>
              <a:rPr lang="en-US" sz="1200" dirty="0">
                <a:solidFill>
                  <a:schemeClr val="accent3">
                    <a:lumMod val="25000"/>
                  </a:schemeClr>
                </a:solidFill>
                <a:latin typeface="Abadi" panose="020B0604020104020204" pitchFamily="34" charset="0"/>
              </a:rPr>
              <a:t>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records which will display the month names, failure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,booster versions,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EDA with SQL notebook</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0827"/>
            <a:ext cx="10515600" cy="46455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Circles, markers and lines have been added to the map in order to provide intuitive insights about where are the launch sites as well as distances to infrastructure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interactive map with Folium map</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7829FADA-9E4F-007F-5060-55E107F263F0}"/>
              </a:ext>
            </a:extLst>
          </p:cNvPr>
          <p:cNvPicPr>
            <a:picLocks noChangeAspect="1"/>
          </p:cNvPicPr>
          <p:nvPr/>
        </p:nvPicPr>
        <p:blipFill>
          <a:blip r:embed="rId4"/>
          <a:stretch>
            <a:fillRect/>
          </a:stretch>
        </p:blipFill>
        <p:spPr>
          <a:xfrm>
            <a:off x="2980357" y="3039268"/>
            <a:ext cx="5202749" cy="328753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Artefacts used are a pie chart, a scatter chart, the relation between successful launches and payload, selectable component for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goal is to visually, and interactively, assess the relations between successful launches, payload and sites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standardizing the data and splitting into training and test data sets, the following classification models have been assessed:</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For all the models, a confusion matrix has been created, and the accuracy on the test data has been calculated in order to find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predictive analysis lab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49831"/>
            <a:ext cx="10592999" cy="4319157"/>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no connection between the flight number and the site, related to the success of a lunch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6D6BEFC-A521-EE3A-3E32-0A350C6B29CE}"/>
              </a:ext>
            </a:extLst>
          </p:cNvPr>
          <p:cNvPicPr>
            <a:picLocks noChangeAspect="1"/>
          </p:cNvPicPr>
          <p:nvPr/>
        </p:nvPicPr>
        <p:blipFill>
          <a:blip r:embed="rId3"/>
          <a:stretch>
            <a:fillRect/>
          </a:stretch>
        </p:blipFill>
        <p:spPr>
          <a:xfrm>
            <a:off x="341310" y="2282604"/>
            <a:ext cx="11640321" cy="22927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Lower payloads are more frequently launched from CCAFS SLC 40, and KSC LC 39A has a high ratio for successful launches for low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CFD58F5-F347-1799-5E07-A44866E520D6}"/>
              </a:ext>
            </a:extLst>
          </p:cNvPr>
          <p:cNvPicPr>
            <a:picLocks noChangeAspect="1"/>
          </p:cNvPicPr>
          <p:nvPr/>
        </p:nvPicPr>
        <p:blipFill>
          <a:blip r:embed="rId3"/>
          <a:stretch>
            <a:fillRect/>
          </a:stretch>
        </p:blipFill>
        <p:spPr>
          <a:xfrm>
            <a:off x="330189" y="2457531"/>
            <a:ext cx="11127783" cy="219821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1824"/>
            <a:ext cx="10515600" cy="428187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Highest success rates are for orbits ES-L1, GEO, HEO, and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8ECD420-011C-F3F4-7683-7A32BC0251B4}"/>
              </a:ext>
            </a:extLst>
          </p:cNvPr>
          <p:cNvPicPr>
            <a:picLocks noChangeAspect="1"/>
          </p:cNvPicPr>
          <p:nvPr/>
        </p:nvPicPr>
        <p:blipFill>
          <a:blip r:embed="rId3"/>
          <a:stretch>
            <a:fillRect/>
          </a:stretch>
        </p:blipFill>
        <p:spPr>
          <a:xfrm>
            <a:off x="3532887" y="2075482"/>
            <a:ext cx="4824162" cy="317069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5810"/>
            <a:ext cx="10515600" cy="4583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seems to be related to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FE3FC74-6757-62B5-E6BE-91DA367F9602}"/>
              </a:ext>
            </a:extLst>
          </p:cNvPr>
          <p:cNvPicPr>
            <a:picLocks noChangeAspect="1"/>
          </p:cNvPicPr>
          <p:nvPr/>
        </p:nvPicPr>
        <p:blipFill>
          <a:blip r:embed="rId3"/>
          <a:stretch>
            <a:fillRect/>
          </a:stretch>
        </p:blipFill>
        <p:spPr>
          <a:xfrm>
            <a:off x="3481387" y="2238236"/>
            <a:ext cx="4236769" cy="311005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66807"/>
            <a:ext cx="10515600" cy="466040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is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6148878-F70D-4794-DF99-AA2A370B8D35}"/>
              </a:ext>
            </a:extLst>
          </p:cNvPr>
          <p:cNvPicPr>
            <a:picLocks noChangeAspect="1"/>
          </p:cNvPicPr>
          <p:nvPr/>
        </p:nvPicPr>
        <p:blipFill>
          <a:blip r:embed="rId3"/>
          <a:stretch>
            <a:fillRect/>
          </a:stretch>
        </p:blipFill>
        <p:spPr>
          <a:xfrm>
            <a:off x="3479752" y="2177108"/>
            <a:ext cx="5096118" cy="355766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6325"/>
            <a:ext cx="10515600" cy="483088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8B8FCB7-A527-1B44-F33F-38E0B3DA89B2}"/>
              </a:ext>
            </a:extLst>
          </p:cNvPr>
          <p:cNvPicPr>
            <a:picLocks noChangeAspect="1"/>
          </p:cNvPicPr>
          <p:nvPr/>
        </p:nvPicPr>
        <p:blipFill>
          <a:blip r:embed="rId3"/>
          <a:stretch>
            <a:fillRect/>
          </a:stretch>
        </p:blipFill>
        <p:spPr>
          <a:xfrm>
            <a:off x="2681692" y="2007912"/>
            <a:ext cx="5687394" cy="357825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084997C-70E4-1833-C287-E57ABDD74E47}"/>
              </a:ext>
            </a:extLst>
          </p:cNvPr>
          <p:cNvPicPr>
            <a:picLocks noChangeAspect="1"/>
          </p:cNvPicPr>
          <p:nvPr/>
        </p:nvPicPr>
        <p:blipFill>
          <a:blip r:embed="rId3"/>
          <a:stretch>
            <a:fillRect/>
          </a:stretch>
        </p:blipFill>
        <p:spPr>
          <a:xfrm>
            <a:off x="3680605" y="2701951"/>
            <a:ext cx="3590925" cy="21050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1717251-3FFB-7E1C-616C-F6889658CD1A}"/>
              </a:ext>
            </a:extLst>
          </p:cNvPr>
          <p:cNvPicPr>
            <a:picLocks noChangeAspect="1"/>
          </p:cNvPicPr>
          <p:nvPr/>
        </p:nvPicPr>
        <p:blipFill>
          <a:blip r:embed="rId3"/>
          <a:stretch>
            <a:fillRect/>
          </a:stretch>
        </p:blipFill>
        <p:spPr>
          <a:xfrm>
            <a:off x="559876" y="2805906"/>
            <a:ext cx="11506200" cy="23907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1C92E7A-FBFD-A2D1-F47C-A77A93835A51}"/>
              </a:ext>
            </a:extLst>
          </p:cNvPr>
          <p:cNvPicPr>
            <a:picLocks noChangeAspect="1"/>
          </p:cNvPicPr>
          <p:nvPr/>
        </p:nvPicPr>
        <p:blipFill>
          <a:blip r:embed="rId3"/>
          <a:stretch>
            <a:fillRect/>
          </a:stretch>
        </p:blipFill>
        <p:spPr>
          <a:xfrm>
            <a:off x="3452812" y="2786062"/>
            <a:ext cx="5286375" cy="12858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7E53774-C405-7DC2-5EFA-FBD06FB846D6}"/>
              </a:ext>
            </a:extLst>
          </p:cNvPr>
          <p:cNvPicPr>
            <a:picLocks noChangeAspect="1"/>
          </p:cNvPicPr>
          <p:nvPr/>
        </p:nvPicPr>
        <p:blipFill>
          <a:blip r:embed="rId3"/>
          <a:stretch>
            <a:fillRect/>
          </a:stretch>
        </p:blipFill>
        <p:spPr>
          <a:xfrm>
            <a:off x="3171825" y="2662237"/>
            <a:ext cx="5848350" cy="15335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DAB8208-6C8B-6FCA-223E-7CB4D15BD206}"/>
              </a:ext>
            </a:extLst>
          </p:cNvPr>
          <p:cNvPicPr>
            <a:picLocks noChangeAspect="1"/>
          </p:cNvPicPr>
          <p:nvPr/>
        </p:nvPicPr>
        <p:blipFill>
          <a:blip r:embed="rId3"/>
          <a:stretch>
            <a:fillRect/>
          </a:stretch>
        </p:blipFill>
        <p:spPr>
          <a:xfrm>
            <a:off x="3214687" y="2776537"/>
            <a:ext cx="5762625" cy="13049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745C0DD-ABF6-6280-EC50-6D3C183FDBB2}"/>
              </a:ext>
            </a:extLst>
          </p:cNvPr>
          <p:cNvPicPr>
            <a:picLocks noChangeAspect="1"/>
          </p:cNvPicPr>
          <p:nvPr/>
        </p:nvPicPr>
        <p:blipFill>
          <a:blip r:embed="rId3"/>
          <a:stretch>
            <a:fillRect/>
          </a:stretch>
        </p:blipFill>
        <p:spPr>
          <a:xfrm>
            <a:off x="1528762" y="3115975"/>
            <a:ext cx="9134475" cy="21240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28800"/>
            <a:ext cx="7755869" cy="408967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methodology:</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exploratory data analysis (EDA) using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interactive 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predictive analysis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1416287-3902-3C4D-B4FA-61F69594C989}"/>
              </a:ext>
            </a:extLst>
          </p:cNvPr>
          <p:cNvPicPr>
            <a:picLocks noChangeAspect="1"/>
          </p:cNvPicPr>
          <p:nvPr/>
        </p:nvPicPr>
        <p:blipFill>
          <a:blip r:embed="rId3"/>
          <a:stretch>
            <a:fillRect/>
          </a:stretch>
        </p:blipFill>
        <p:spPr>
          <a:xfrm>
            <a:off x="3046486" y="2986881"/>
            <a:ext cx="5962650" cy="20288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7F9AA56-CEFC-AA28-93B7-E663FFC8FE25}"/>
              </a:ext>
            </a:extLst>
          </p:cNvPr>
          <p:cNvPicPr>
            <a:picLocks noChangeAspect="1"/>
          </p:cNvPicPr>
          <p:nvPr/>
        </p:nvPicPr>
        <p:blipFill>
          <a:blip r:embed="rId3"/>
          <a:stretch>
            <a:fillRect/>
          </a:stretch>
        </p:blipFill>
        <p:spPr>
          <a:xfrm>
            <a:off x="1787956" y="2579257"/>
            <a:ext cx="8058150" cy="40862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69908F0-74F7-5898-DFD1-62C26495812E}"/>
              </a:ext>
            </a:extLst>
          </p:cNvPr>
          <p:cNvPicPr>
            <a:picLocks noChangeAspect="1"/>
          </p:cNvPicPr>
          <p:nvPr/>
        </p:nvPicPr>
        <p:blipFill>
          <a:blip r:embed="rId3"/>
          <a:stretch>
            <a:fillRect/>
          </a:stretch>
        </p:blipFill>
        <p:spPr>
          <a:xfrm>
            <a:off x="571500" y="3135024"/>
            <a:ext cx="11049000" cy="1581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FA8958E-1C31-A167-5A60-77DFB9E30B71}"/>
              </a:ext>
            </a:extLst>
          </p:cNvPr>
          <p:cNvPicPr>
            <a:picLocks noChangeAspect="1"/>
          </p:cNvPicPr>
          <p:nvPr/>
        </p:nvPicPr>
        <p:blipFill>
          <a:blip r:embed="rId3"/>
          <a:stretch>
            <a:fillRect/>
          </a:stretch>
        </p:blipFill>
        <p:spPr>
          <a:xfrm>
            <a:off x="218472" y="2939473"/>
            <a:ext cx="11239500" cy="30861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All launch sites are marked and labeled in the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8" name="Picture 7">
            <a:extLst>
              <a:ext uri="{FF2B5EF4-FFF2-40B4-BE49-F238E27FC236}">
                <a16:creationId xmlns:a16="http://schemas.microsoft.com/office/drawing/2014/main" id="{53AFDDF0-C98A-FB5F-1D7E-8F427D476B85}"/>
              </a:ext>
            </a:extLst>
          </p:cNvPr>
          <p:cNvPicPr>
            <a:picLocks noChangeAspect="1"/>
          </p:cNvPicPr>
          <p:nvPr/>
        </p:nvPicPr>
        <p:blipFill>
          <a:blip r:embed="rId3"/>
          <a:stretch>
            <a:fillRect/>
          </a:stretch>
        </p:blipFill>
        <p:spPr>
          <a:xfrm>
            <a:off x="1402193" y="2682298"/>
            <a:ext cx="8829675" cy="33432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Color-labeled launch outcomes on the map, for a location</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79DE81EB-7C93-2195-E805-9453E732B5D0}"/>
              </a:ext>
            </a:extLst>
          </p:cNvPr>
          <p:cNvPicPr>
            <a:picLocks noChangeAspect="1"/>
          </p:cNvPicPr>
          <p:nvPr/>
        </p:nvPicPr>
        <p:blipFill>
          <a:blip r:embed="rId3"/>
          <a:stretch>
            <a:fillRect/>
          </a:stretch>
        </p:blipFill>
        <p:spPr>
          <a:xfrm>
            <a:off x="2916565" y="2506661"/>
            <a:ext cx="4855834" cy="40442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8354"/>
            <a:ext cx="8597827" cy="46571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C2848818-BF7C-9527-1500-1ECD5BA0ECE0}"/>
              </a:ext>
            </a:extLst>
          </p:cNvPr>
          <p:cNvPicPr>
            <a:picLocks noChangeAspect="1"/>
          </p:cNvPicPr>
          <p:nvPr/>
        </p:nvPicPr>
        <p:blipFill>
          <a:blip r:embed="rId3"/>
          <a:stretch>
            <a:fillRect/>
          </a:stretch>
        </p:blipFill>
        <p:spPr>
          <a:xfrm>
            <a:off x="2416800" y="2273516"/>
            <a:ext cx="5967783" cy="43520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9745589" cy="477665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pie char, it can be seen that KSC LC-39A has the highest amount of success launches with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7F7E8C93-DB29-3904-8503-6C2D5EB96C3C}"/>
              </a:ext>
            </a:extLst>
          </p:cNvPr>
          <p:cNvPicPr>
            <a:picLocks noChangeAspect="1"/>
          </p:cNvPicPr>
          <p:nvPr/>
        </p:nvPicPr>
        <p:blipFill>
          <a:blip r:embed="rId3"/>
          <a:stretch>
            <a:fillRect/>
          </a:stretch>
        </p:blipFill>
        <p:spPr>
          <a:xfrm>
            <a:off x="2981369" y="1575377"/>
            <a:ext cx="6751568" cy="36816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4814"/>
            <a:ext cx="8898225" cy="3595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commercial space age is here, companies are making space travel affordable for everyone. Perhaps the most successful is SpaceX.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Space Y wants to compete with SpaceX. The main questions are to determine the price of each launch and if SpaceX will reuse the first stage. This will be done training a machine learning model using public information.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4"/>
            <a:ext cx="10551583" cy="479215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is the site with highest amount of success, with 76.9% success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63255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E89EC639-A9DA-1F2F-FEB9-CB7E4879E265}"/>
              </a:ext>
            </a:extLst>
          </p:cNvPr>
          <p:cNvPicPr>
            <a:picLocks noChangeAspect="1"/>
          </p:cNvPicPr>
          <p:nvPr/>
        </p:nvPicPr>
        <p:blipFill>
          <a:blip r:embed="rId3"/>
          <a:stretch>
            <a:fillRect/>
          </a:stretch>
        </p:blipFill>
        <p:spPr>
          <a:xfrm>
            <a:off x="1712383" y="1426475"/>
            <a:ext cx="8373989" cy="42603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9710"/>
            <a:ext cx="10414662" cy="517906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Screenshot of Payload vs. Launch Outcome scatter plot for all sites, for a payload range between 4000 and 8000: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that criteria, is mainly the booster FT performing, with a slightly higher number of failures than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(payload between 4000 and 8000)</a:t>
            </a:r>
          </a:p>
        </p:txBody>
      </p:sp>
      <p:pic>
        <p:nvPicPr>
          <p:cNvPr id="4" name="Picture 3">
            <a:extLst>
              <a:ext uri="{FF2B5EF4-FFF2-40B4-BE49-F238E27FC236}">
                <a16:creationId xmlns:a16="http://schemas.microsoft.com/office/drawing/2014/main" id="{887E3829-637E-F47A-68B3-1DEC4A15504F}"/>
              </a:ext>
            </a:extLst>
          </p:cNvPr>
          <p:cNvPicPr>
            <a:picLocks noChangeAspect="1"/>
          </p:cNvPicPr>
          <p:nvPr/>
        </p:nvPicPr>
        <p:blipFill>
          <a:blip r:embed="rId4"/>
          <a:stretch>
            <a:fillRect/>
          </a:stretch>
        </p:blipFill>
        <p:spPr>
          <a:xfrm>
            <a:off x="1128148" y="2273996"/>
            <a:ext cx="8759771" cy="35605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03336"/>
            <a:ext cx="10515600" cy="439036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have the same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46FC1E1C-AC95-691C-C56E-9EEB1821DB47}"/>
              </a:ext>
            </a:extLst>
          </p:cNvPr>
          <p:cNvGraphicFramePr/>
          <p:nvPr>
            <p:extLst>
              <p:ext uri="{D42A27DB-BD31-4B8C-83A1-F6EECF244321}">
                <p14:modId xmlns:p14="http://schemas.microsoft.com/office/powerpoint/2010/main" val="3202127262"/>
              </p:ext>
            </p:extLst>
          </p:nvPr>
        </p:nvGraphicFramePr>
        <p:xfrm>
          <a:off x="958494" y="2626498"/>
          <a:ext cx="6120108" cy="333314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E0ED4E33-09BF-40D0-D623-EC6F8864D579}"/>
              </a:ext>
            </a:extLst>
          </p:cNvPr>
          <p:cNvPicPr>
            <a:picLocks noChangeAspect="1"/>
          </p:cNvPicPr>
          <p:nvPr/>
        </p:nvPicPr>
        <p:blipFill>
          <a:blip r:embed="rId4"/>
          <a:stretch>
            <a:fillRect/>
          </a:stretch>
        </p:blipFill>
        <p:spPr>
          <a:xfrm>
            <a:off x="7267086" y="3429000"/>
            <a:ext cx="4229100" cy="13906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3037"/>
            <a:ext cx="10311277" cy="44259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launches are corrected labeled as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39C1785-C11E-C148-3AA0-DAB45BCECFF1}"/>
              </a:ext>
            </a:extLst>
          </p:cNvPr>
          <p:cNvPicPr>
            <a:picLocks noChangeAspect="1"/>
          </p:cNvPicPr>
          <p:nvPr/>
        </p:nvPicPr>
        <p:blipFill>
          <a:blip r:embed="rId3"/>
          <a:stretch>
            <a:fillRect/>
          </a:stretch>
        </p:blipFill>
        <p:spPr>
          <a:xfrm>
            <a:off x="3690937" y="2252401"/>
            <a:ext cx="4810125" cy="3971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work well and with the same accuracy forecasting outcomes in this data</a:t>
            </a:r>
          </a:p>
          <a:p>
            <a:pPr>
              <a:lnSpc>
                <a:spcPct val="100000"/>
              </a:lnSpc>
              <a:spcBef>
                <a:spcPts val="1400"/>
              </a:spcBef>
            </a:pPr>
            <a:r>
              <a:rPr lang="en-US" sz="2200" dirty="0">
                <a:solidFill>
                  <a:schemeClr val="accent3">
                    <a:lumMod val="25000"/>
                  </a:schemeClr>
                </a:solidFill>
                <a:latin typeface="Abadi" panose="020B0604020104020204" pitchFamily="34" charset="0"/>
              </a:rPr>
              <a:t>With time, the success rate for landing launches increases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39A at Kennedy Space Center has the highest number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GEO, HEO, SSO and ES L1 orbit types exhibit the highest rates of successful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API to retrieve data from SpaceX API</a:t>
            </a:r>
          </a:p>
          <a:p>
            <a:pPr lvl="1">
              <a:lnSpc>
                <a:spcPct val="120000"/>
              </a:lnSpc>
              <a:spcBef>
                <a:spcPts val="1400"/>
              </a:spcBef>
            </a:pPr>
            <a:r>
              <a:rPr lang="en-US" sz="7600" dirty="0">
                <a:solidFill>
                  <a:schemeClr val="bg2">
                    <a:lumMod val="50000"/>
                  </a:schemeClr>
                </a:solidFill>
                <a:latin typeface="Abadi"/>
              </a:rPr>
              <a:t>Web Scraping from </a:t>
            </a:r>
            <a:r>
              <a:rPr lang="en-IE" sz="6600" b="0" i="0" u="none" strike="noStrike" dirty="0">
                <a:effectLst/>
                <a:latin typeface="-apple-system"/>
                <a:hlinkClick r:id="rId4"/>
              </a:rPr>
              <a:t>https://en.wikipedia.org/wiki/List_of_Falcon_9_and_Falcon_Heavy_launches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Exploratory Data Analysis</a:t>
            </a:r>
          </a:p>
          <a:p>
            <a:pPr lvl="1">
              <a:lnSpc>
                <a:spcPct val="120000"/>
              </a:lnSpc>
              <a:spcBef>
                <a:spcPts val="1400"/>
              </a:spcBef>
            </a:pPr>
            <a:r>
              <a:rPr lang="en-US" sz="7600" dirty="0">
                <a:solidFill>
                  <a:schemeClr val="bg2">
                    <a:lumMod val="50000"/>
                  </a:schemeClr>
                </a:solidFill>
                <a:latin typeface="Abadi"/>
              </a:rPr>
              <a:t>Determine Training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data set regarding rocket launches is collected from the SpaceX API. That includes information such as payloads, launch sites,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Take response from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Decode into Json and transform it into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Filter to include only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Deal with missing values</a:t>
            </a:r>
          </a:p>
          <a:p>
            <a:pPr>
              <a:lnSpc>
                <a:spcPct val="100000"/>
              </a:lnSpc>
              <a:spcBef>
                <a:spcPts val="1400"/>
              </a:spcBef>
            </a:pPr>
            <a:r>
              <a:rPr lang="en-US" sz="2200" dirty="0">
                <a:solidFill>
                  <a:schemeClr val="accent3">
                    <a:lumMod val="25000"/>
                  </a:schemeClr>
                </a:solidFill>
                <a:latin typeface="Abadi" panose="020B0604020104020204" pitchFamily="34" charset="0"/>
              </a:rPr>
              <a:t>Second data set collected through web scraping a web site</a:t>
            </a:r>
          </a:p>
          <a:p>
            <a:pPr lvl="1">
              <a:lnSpc>
                <a:spcPct val="100000"/>
              </a:lnSpc>
              <a:spcBef>
                <a:spcPts val="1400"/>
              </a:spcBef>
            </a:pPr>
            <a:r>
              <a:rPr lang="en-IE" sz="1800" dirty="0">
                <a:solidFill>
                  <a:schemeClr val="accent3">
                    <a:lumMod val="25000"/>
                  </a:schemeClr>
                </a:solidFill>
                <a:latin typeface="Abadi" panose="020B0604020104020204" pitchFamily="34" charset="0"/>
              </a:rPr>
              <a:t>Launch the page and extract all HTML tables</a:t>
            </a:r>
          </a:p>
          <a:p>
            <a:pPr lvl="1">
              <a:lnSpc>
                <a:spcPct val="100000"/>
              </a:lnSpc>
              <a:spcBef>
                <a:spcPts val="1400"/>
              </a:spcBef>
            </a:pPr>
            <a:r>
              <a:rPr lang="en-IE" sz="1800" dirty="0">
                <a:solidFill>
                  <a:schemeClr val="accent3">
                    <a:lumMod val="25000"/>
                  </a:schemeClr>
                </a:solidFill>
                <a:latin typeface="Abadi" panose="020B0604020104020204" pitchFamily="34" charset="0"/>
              </a:rPr>
              <a:t>Create a </a:t>
            </a:r>
            <a:r>
              <a:rPr lang="en-IE" sz="1800" dirty="0" err="1">
                <a:solidFill>
                  <a:schemeClr val="accent3">
                    <a:lumMod val="25000"/>
                  </a:schemeClr>
                </a:solidFill>
                <a:latin typeface="Abadi" panose="020B0604020104020204" pitchFamily="34" charset="0"/>
              </a:rPr>
              <a:t>dataframe</a:t>
            </a:r>
            <a:r>
              <a:rPr lang="en-IE" sz="1800" dirty="0">
                <a:solidFill>
                  <a:schemeClr val="accent3">
                    <a:lumMod val="25000"/>
                  </a:schemeClr>
                </a:solidFill>
                <a:latin typeface="Abadi" panose="020B0604020104020204" pitchFamily="34" charset="0"/>
              </a:rPr>
              <a:t> from the launches table, parsing it</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1035465" cy="86548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SpaceX API calls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76839D1-6D3D-8C80-18AE-AE8FEB2703BA}"/>
              </a:ext>
            </a:extLst>
          </p:cNvPr>
          <p:cNvPicPr>
            <a:picLocks noChangeAspect="1"/>
          </p:cNvPicPr>
          <p:nvPr/>
        </p:nvPicPr>
        <p:blipFill>
          <a:blip r:embed="rId4"/>
          <a:stretch>
            <a:fillRect/>
          </a:stretch>
        </p:blipFill>
        <p:spPr>
          <a:xfrm>
            <a:off x="770011" y="2550253"/>
            <a:ext cx="11076061" cy="328407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500"/>
            <a:ext cx="10363200" cy="80142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BEE923A-1804-A5D9-4183-7AEF831B8D1A}"/>
              </a:ext>
            </a:extLst>
          </p:cNvPr>
          <p:cNvPicPr>
            <a:picLocks noChangeAspect="1"/>
          </p:cNvPicPr>
          <p:nvPr/>
        </p:nvPicPr>
        <p:blipFill>
          <a:blip r:embed="rId4"/>
          <a:stretch>
            <a:fillRect/>
          </a:stretch>
        </p:blipFill>
        <p:spPr>
          <a:xfrm>
            <a:off x="734028" y="1911482"/>
            <a:ext cx="10182386" cy="462469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410</TotalTime>
  <Words>1557</Words>
  <Application>Microsoft Office PowerPoint</Application>
  <PresentationFormat>Widescreen</PresentationFormat>
  <Paragraphs>270</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HERREROS JUSTEL Vicente (MOVE+ENER-SRD-EXT)</cp:lastModifiedBy>
  <cp:revision>222</cp:revision>
  <dcterms:created xsi:type="dcterms:W3CDTF">2021-04-29T18:58:34Z</dcterms:created>
  <dcterms:modified xsi:type="dcterms:W3CDTF">2025-03-28T14:22:21Z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6bd9ddd1-4d20-43f6-abfa-fc3c07406f94_Enabled">
    <vt:lpwstr>true</vt:lpwstr>
  </property>
  <property fmtid="{D5CDD505-2E9C-101B-9397-08002B2CF9AE}" pid="4" name="MSIP_Label_6bd9ddd1-4d20-43f6-abfa-fc3c07406f94_SetDate">
    <vt:lpwstr>2025-03-28T08:55:51Z</vt:lpwstr>
  </property>
  <property fmtid="{D5CDD505-2E9C-101B-9397-08002B2CF9AE}" pid="5" name="MSIP_Label_6bd9ddd1-4d20-43f6-abfa-fc3c07406f94_Method">
    <vt:lpwstr>Standard</vt:lpwstr>
  </property>
  <property fmtid="{D5CDD505-2E9C-101B-9397-08002B2CF9AE}" pid="6" name="MSIP_Label_6bd9ddd1-4d20-43f6-abfa-fc3c07406f94_Name">
    <vt:lpwstr>Commission Use</vt:lpwstr>
  </property>
  <property fmtid="{D5CDD505-2E9C-101B-9397-08002B2CF9AE}" pid="7" name="MSIP_Label_6bd9ddd1-4d20-43f6-abfa-fc3c07406f94_SiteId">
    <vt:lpwstr>b24c8b06-522c-46fe-9080-70926f8dddb1</vt:lpwstr>
  </property>
  <property fmtid="{D5CDD505-2E9C-101B-9397-08002B2CF9AE}" pid="8" name="MSIP_Label_6bd9ddd1-4d20-43f6-abfa-fc3c07406f94_ActionId">
    <vt:lpwstr>e7dd747f-0038-4827-99e3-9c25862234ac</vt:lpwstr>
  </property>
  <property fmtid="{D5CDD505-2E9C-101B-9397-08002B2CF9AE}" pid="9" name="MSIP_Label_6bd9ddd1-4d20-43f6-abfa-fc3c07406f94_ContentBits">
    <vt:lpwstr>0</vt:lpwstr>
  </property>
</Properties>
</file>